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Old Standard TT"/>
      <p:regular r:id="rId36"/>
      <p:bold r:id="rId37"/>
      <p: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OldStandardTT-bold.fntdata"/><Relationship Id="rId14" Type="http://schemas.openxmlformats.org/officeDocument/2006/relationships/slide" Target="slides/slide9.xml"/><Relationship Id="rId36" Type="http://schemas.openxmlformats.org/officeDocument/2006/relationships/font" Target="fonts/OldStandardT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ldStandardT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4cc00ce47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4cc00ce4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f4f7415507_0_26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f4f7415507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f4f7415507_0_26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f4f7415507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f4f7415507_0_2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f4f7415507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f4f7415507_0_29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f4f7415507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f4f7415507_0_28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f4f7415507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f4f7415507_0_30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f4f7415507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f4f7415507_0_30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f4f7415507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4f7415507_0_3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4f7415507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f4f7415507_0_3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f4f7415507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f4f7415507_0_34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f4f7415507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f4f7415507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f4f741550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f4f7415507_0_35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f4f7415507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f4f7415507_0_3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f4f7415507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4f7415507_0_3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4f7415507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4f7415507_0_37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4f7415507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4f7415507_0_38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4f7415507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4f7415507_0_39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4f7415507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f4f7415507_0_3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f4f7415507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4f7415507_0_4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4f7415507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f4f7415507_0_4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f4f7415507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4f7415507_0_4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4f7415507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f4f7415507_0_15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f4f7415507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f4f7415507_0_4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f4f7415507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f4f7415507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f4f741550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f4f7415507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f4f741550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f4f7415507_0_1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f4f7415507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f4f7415507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f4f741550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f4f7415507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f4f7415507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4f7415507_0_24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4f7415507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639800"/>
            <a:ext cx="85395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How to guess a gradient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Pavel Popov</a:t>
            </a:r>
            <a:endParaRPr/>
          </a:p>
        </p:txBody>
      </p:sp>
      <p:sp>
        <p:nvSpPr>
          <p:cNvPr id="61" name="Google Shape;61;p13"/>
          <p:cNvSpPr txBox="1"/>
          <p:nvPr>
            <p:ph type="ctrTitle"/>
          </p:nvPr>
        </p:nvSpPr>
        <p:spPr>
          <a:xfrm>
            <a:off x="512700" y="3009900"/>
            <a:ext cx="7869300" cy="52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     	– </a:t>
            </a:r>
            <a:r>
              <a:rPr lang="ru" sz="2200"/>
              <a:t>by MIT people</a:t>
            </a: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So, what can fix it?</a:t>
            </a:r>
            <a:endParaRPr/>
          </a:p>
        </p:txBody>
      </p:sp>
      <p:sp>
        <p:nvSpPr>
          <p:cNvPr id="150" name="Google Shape;15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350" y="1119188"/>
            <a:ext cx="6591300" cy="36861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Here the paper starts</a:t>
            </a:r>
            <a:endParaRPr/>
          </a:p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11700" y="1266025"/>
            <a:ext cx="41364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The authors of this paper investigated ways to improve the convergence of the gradient descent with Forward grad.</a:t>
            </a:r>
            <a:endParaRPr sz="2000"/>
          </a:p>
          <a:p>
            <a:pPr indent="-355600" lvl="0" marL="457200" rtl="0" algn="just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Mainly, they explore the ways to make a better guess of </a:t>
            </a:r>
            <a:r>
              <a:rPr b="1" i="1" lang="ru" sz="2000">
                <a:highlight>
                  <a:schemeClr val="lt1"/>
                </a:highlight>
              </a:rPr>
              <a:t>v</a:t>
            </a:r>
            <a:endParaRPr b="1" i="1" sz="2000">
              <a:highlight>
                <a:schemeClr val="lt1"/>
              </a:highlight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0600" y="770618"/>
            <a:ext cx="4533400" cy="374020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700" y="3786925"/>
            <a:ext cx="3771900" cy="72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What did they come up with? Notation</a:t>
            </a:r>
            <a:endParaRPr/>
          </a:p>
        </p:txBody>
      </p:sp>
      <p:sp>
        <p:nvSpPr>
          <p:cNvPr id="166" name="Google Shape;16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67" name="Google Shape;167;p24"/>
          <p:cNvSpPr txBox="1"/>
          <p:nvPr>
            <p:ph idx="1" type="body"/>
          </p:nvPr>
        </p:nvSpPr>
        <p:spPr>
          <a:xfrm>
            <a:off x="311700" y="1266025"/>
            <a:ext cx="82608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Let us consider an </a:t>
            </a:r>
            <a:r>
              <a:rPr i="1" lang="ru" sz="2000"/>
              <a:t>k</a:t>
            </a:r>
            <a:r>
              <a:rPr lang="ru" sz="2000"/>
              <a:t>-layer MLP with </a:t>
            </a:r>
            <a:r>
              <a:rPr i="1" lang="ru" sz="2000"/>
              <a:t>n</a:t>
            </a:r>
            <a:r>
              <a:rPr lang="ru" sz="2000"/>
              <a:t> neurons on each level.</a:t>
            </a:r>
            <a:endParaRPr sz="2000"/>
          </a:p>
          <a:p>
            <a:pPr indent="-355600" lvl="0" marL="457200" rtl="0" algn="just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i="1" lang="ru" sz="2000">
                <a:highlight>
                  <a:schemeClr val="lt1"/>
                </a:highlight>
              </a:rPr>
              <a:t>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/>
              <a:t> </a:t>
            </a:r>
            <a:r>
              <a:rPr lang="ru" sz="2000"/>
              <a:t>are weights of the </a:t>
            </a:r>
            <a:r>
              <a:rPr i="1" lang="ru" sz="2000">
                <a:highlight>
                  <a:schemeClr val="lt1"/>
                </a:highlight>
              </a:rPr>
              <a:t>i</a:t>
            </a:r>
            <a:r>
              <a:rPr lang="ru" sz="2000"/>
              <a:t>-th layer,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1" lang="ru" sz="2000">
                <a:highlight>
                  <a:schemeClr val="lt1"/>
                </a:highlight>
              </a:rPr>
              <a:t>x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lang="ru" sz="2000">
                <a:highlight>
                  <a:schemeClr val="lt1"/>
                </a:highlight>
              </a:rPr>
              <a:t> </a:t>
            </a:r>
            <a:r>
              <a:rPr i="1" lang="ru" sz="2000">
                <a:highlight>
                  <a:schemeClr val="lt1"/>
                </a:highlight>
              </a:rPr>
              <a:t>∈</a:t>
            </a:r>
            <a:r>
              <a:rPr lang="ru" sz="2000">
                <a:highlight>
                  <a:schemeClr val="lt1"/>
                </a:highlight>
              </a:rPr>
              <a:t> </a:t>
            </a:r>
            <a:r>
              <a:rPr i="1" lang="ru" sz="2000">
                <a:highlight>
                  <a:schemeClr val="lt1"/>
                </a:highlight>
              </a:rPr>
              <a:t>R</a:t>
            </a:r>
            <a:r>
              <a:rPr baseline="30000" i="1" lang="ru" sz="2000">
                <a:highlight>
                  <a:schemeClr val="lt1"/>
                </a:highlight>
              </a:rPr>
              <a:t>n</a:t>
            </a:r>
            <a:r>
              <a:rPr lang="ru" sz="2000"/>
              <a:t> are incoming activations on the </a:t>
            </a:r>
            <a:r>
              <a:rPr i="1" lang="ru" sz="2000">
                <a:highlight>
                  <a:schemeClr val="lt1"/>
                </a:highlight>
              </a:rPr>
              <a:t>i</a:t>
            </a:r>
            <a:r>
              <a:rPr lang="ru" sz="2000"/>
              <a:t>-th layer,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1" lang="ru" sz="2000">
                <a:highlight>
                  <a:schemeClr val="lt1"/>
                </a:highlight>
              </a:rPr>
              <a:t>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lang="ru" sz="2000">
                <a:highlight>
                  <a:schemeClr val="lt1"/>
                </a:highlight>
              </a:rPr>
              <a:t> = </a:t>
            </a:r>
            <a:r>
              <a:rPr i="1" lang="ru" sz="2000">
                <a:highlight>
                  <a:schemeClr val="lt1"/>
                </a:highlight>
              </a:rPr>
              <a:t>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x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lang="ru" sz="2000"/>
              <a:t> are pre-activations, </a:t>
            </a:r>
            <a:r>
              <a:rPr i="1" lang="ru" sz="2000">
                <a:highlight>
                  <a:schemeClr val="lt1"/>
                </a:highlight>
              </a:rPr>
              <a:t>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∈ R</a:t>
            </a:r>
            <a:r>
              <a:rPr baseline="30000" i="1" lang="ru" sz="2000">
                <a:highlight>
                  <a:schemeClr val="lt1"/>
                </a:highlight>
              </a:rPr>
              <a:t>n</a:t>
            </a:r>
            <a:endParaRPr baseline="30000" i="1" sz="2000">
              <a:highlight>
                <a:schemeClr val="lt1"/>
              </a:highlight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1" lang="ru" sz="2000">
                <a:highlight>
                  <a:schemeClr val="lt1"/>
                </a:highlight>
              </a:rPr>
              <a:t>x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lang="ru" sz="2000">
                <a:highlight>
                  <a:schemeClr val="lt1"/>
                </a:highlight>
              </a:rPr>
              <a:t> = </a:t>
            </a:r>
            <a:r>
              <a:rPr i="1" lang="ru" sz="2000">
                <a:highlight>
                  <a:schemeClr val="lt1"/>
                </a:highlight>
              </a:rPr>
              <a:t>ReLU</a:t>
            </a:r>
            <a:r>
              <a:rPr lang="ru" sz="2000">
                <a:highlight>
                  <a:schemeClr val="lt1"/>
                </a:highlight>
              </a:rPr>
              <a:t>(</a:t>
            </a:r>
            <a:r>
              <a:rPr i="1" lang="ru" sz="2000">
                <a:highlight>
                  <a:schemeClr val="lt1"/>
                </a:highlight>
              </a:rPr>
              <a:t>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lang="ru" sz="2000">
                <a:highlight>
                  <a:schemeClr val="lt1"/>
                </a:highlight>
              </a:rPr>
              <a:t>)</a:t>
            </a:r>
            <a:r>
              <a:rPr lang="ru" sz="2000"/>
              <a:t> are outgoing activations</a:t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Insight 1. Properties of the architecture</a:t>
            </a:r>
            <a:endParaRPr/>
          </a:p>
        </p:txBody>
      </p:sp>
      <p:sp>
        <p:nvSpPr>
          <p:cNvPr id="173" name="Google Shape;17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4" name="Google Shape;174;p25"/>
          <p:cNvSpPr txBox="1"/>
          <p:nvPr>
            <p:ph idx="1" type="body"/>
          </p:nvPr>
        </p:nvSpPr>
        <p:spPr>
          <a:xfrm>
            <a:off x="311700" y="1266025"/>
            <a:ext cx="82608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Suppose we want to estimate </a:t>
            </a:r>
            <a:r>
              <a:rPr i="1" lang="ru" sz="2000">
                <a:highlight>
                  <a:schemeClr val="lt1"/>
                </a:highlight>
              </a:rPr>
              <a:t>∂L/∂W</a:t>
            </a:r>
            <a:r>
              <a:rPr baseline="-25000" i="1" lang="ru" sz="2000">
                <a:highlight>
                  <a:schemeClr val="lt1"/>
                </a:highlight>
              </a:rPr>
              <a:t>i </a:t>
            </a:r>
            <a:r>
              <a:rPr i="1" lang="ru" sz="2000">
                <a:highlight>
                  <a:schemeClr val="lt1"/>
                </a:highlight>
              </a:rPr>
              <a:t>∈</a:t>
            </a:r>
            <a:r>
              <a:rPr lang="ru" sz="2000">
                <a:highlight>
                  <a:schemeClr val="lt1"/>
                </a:highlight>
              </a:rPr>
              <a:t> </a:t>
            </a:r>
            <a:r>
              <a:rPr i="1" lang="ru" sz="2000">
                <a:highlight>
                  <a:schemeClr val="lt1"/>
                </a:highlight>
              </a:rPr>
              <a:t>R</a:t>
            </a:r>
            <a:r>
              <a:rPr baseline="30000" i="1" lang="ru" sz="2000">
                <a:highlight>
                  <a:schemeClr val="lt1"/>
                </a:highlight>
              </a:rPr>
              <a:t>n</a:t>
            </a:r>
            <a:r>
              <a:rPr baseline="30000" lang="ru" sz="2000">
                <a:highlight>
                  <a:schemeClr val="lt1"/>
                </a:highlight>
              </a:rPr>
              <a:t>x</a:t>
            </a:r>
            <a:r>
              <a:rPr baseline="30000" i="1" lang="ru" sz="2000">
                <a:highlight>
                  <a:schemeClr val="lt1"/>
                </a:highlight>
              </a:rPr>
              <a:t>n</a:t>
            </a:r>
            <a:r>
              <a:rPr i="1" lang="ru" sz="2000"/>
              <a:t>. </a:t>
            </a:r>
            <a:r>
              <a:rPr lang="ru" sz="2000"/>
              <a:t>Let’s expand this derivative using the chain rule:</a:t>
            </a:r>
            <a:endParaRPr sz="2000"/>
          </a:p>
          <a:p>
            <a:pPr indent="0" lvl="0" marL="45720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i="1" lang="ru" sz="2000">
                <a:highlight>
                  <a:schemeClr val="lt1"/>
                </a:highlight>
              </a:rPr>
              <a:t>∂L/∂W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= ∂L/∂s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· 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/∂W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= ∂L/∂s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· ∂W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x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/∂W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= ∂L/∂s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· x</a:t>
            </a:r>
            <a:r>
              <a:rPr baseline="30000" i="1" lang="ru" sz="2000">
                <a:highlight>
                  <a:schemeClr val="lt1"/>
                </a:highlight>
              </a:rPr>
              <a:t>⊤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endParaRPr baseline="-25000" i="1" sz="2000">
              <a:highlight>
                <a:schemeClr val="lt1"/>
              </a:highlight>
            </a:endParaRPr>
          </a:p>
          <a:p>
            <a:pPr indent="-355600" lvl="0" marL="457200" rtl="0" algn="just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i="1" lang="ru" sz="2000">
                <a:highlight>
                  <a:schemeClr val="lt1"/>
                </a:highlight>
              </a:rPr>
              <a:t>x</a:t>
            </a:r>
            <a:r>
              <a:rPr baseline="30000" i="1" lang="ru" sz="2000">
                <a:highlight>
                  <a:schemeClr val="lt1"/>
                </a:highlight>
              </a:rPr>
              <a:t>⊤</a:t>
            </a:r>
            <a:r>
              <a:rPr baseline="-25000" i="1" lang="ru" sz="2000">
                <a:highlight>
                  <a:schemeClr val="lt1"/>
                </a:highlight>
              </a:rPr>
              <a:t>i  </a:t>
            </a:r>
            <a:r>
              <a:rPr i="1" lang="ru" sz="2000">
                <a:highlight>
                  <a:schemeClr val="lt1"/>
                </a:highlight>
              </a:rPr>
              <a:t>∈</a:t>
            </a:r>
            <a:r>
              <a:rPr lang="ru" sz="2000">
                <a:highlight>
                  <a:schemeClr val="lt1"/>
                </a:highlight>
              </a:rPr>
              <a:t> </a:t>
            </a:r>
            <a:r>
              <a:rPr i="1" lang="ru" sz="2000">
                <a:highlight>
                  <a:schemeClr val="lt1"/>
                </a:highlight>
              </a:rPr>
              <a:t>R</a:t>
            </a:r>
            <a:r>
              <a:rPr baseline="30000" i="1" lang="ru" sz="2000">
                <a:highlight>
                  <a:schemeClr val="lt1"/>
                </a:highlight>
              </a:rPr>
              <a:t>n </a:t>
            </a:r>
            <a:r>
              <a:rPr lang="ru" sz="2000"/>
              <a:t>is known during the forward pass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we can guess </a:t>
            </a:r>
            <a:r>
              <a:rPr i="1" lang="ru" sz="2000">
                <a:highlight>
                  <a:schemeClr val="lt1"/>
                </a:highlight>
              </a:rPr>
              <a:t>∂L/∂s</a:t>
            </a:r>
            <a:r>
              <a:rPr baseline="-25000" i="1" lang="ru" sz="2000">
                <a:highlight>
                  <a:schemeClr val="lt1"/>
                </a:highlight>
              </a:rPr>
              <a:t>i </a:t>
            </a:r>
            <a:r>
              <a:rPr i="1" lang="ru" sz="2000">
                <a:highlight>
                  <a:schemeClr val="lt1"/>
                </a:highlight>
              </a:rPr>
              <a:t>∈</a:t>
            </a:r>
            <a:r>
              <a:rPr lang="ru" sz="2000">
                <a:highlight>
                  <a:schemeClr val="lt1"/>
                </a:highlight>
              </a:rPr>
              <a:t> </a:t>
            </a:r>
            <a:r>
              <a:rPr i="1" lang="ru" sz="2000">
                <a:highlight>
                  <a:schemeClr val="lt1"/>
                </a:highlight>
              </a:rPr>
              <a:t>R</a:t>
            </a:r>
            <a:r>
              <a:rPr baseline="30000" i="1" lang="ru" sz="2000">
                <a:highlight>
                  <a:schemeClr val="lt1"/>
                </a:highlight>
              </a:rPr>
              <a:t>n</a:t>
            </a:r>
            <a:r>
              <a:rPr lang="ru" sz="2000"/>
              <a:t> </a:t>
            </a:r>
            <a:endParaRPr sz="2000"/>
          </a:p>
          <a:p>
            <a:pPr indent="-355600" lvl="1" marL="914400" rtl="0" algn="just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it is less dimensional than </a:t>
            </a:r>
            <a:r>
              <a:rPr i="1" lang="ru" sz="2000">
                <a:highlight>
                  <a:schemeClr val="lt1"/>
                </a:highlight>
              </a:rPr>
              <a:t>∂L/∂W</a:t>
            </a:r>
            <a:r>
              <a:rPr baseline="-25000" i="1" lang="ru" sz="2000">
                <a:highlight>
                  <a:schemeClr val="lt1"/>
                </a:highlight>
              </a:rPr>
              <a:t>i </a:t>
            </a:r>
            <a:r>
              <a:rPr i="1" lang="ru" sz="2000">
                <a:highlight>
                  <a:schemeClr val="lt1"/>
                </a:highlight>
              </a:rPr>
              <a:t>∈</a:t>
            </a:r>
            <a:r>
              <a:rPr lang="ru" sz="2000">
                <a:highlight>
                  <a:schemeClr val="lt1"/>
                </a:highlight>
              </a:rPr>
              <a:t> </a:t>
            </a:r>
            <a:r>
              <a:rPr i="1" lang="ru" sz="2000">
                <a:highlight>
                  <a:schemeClr val="lt1"/>
                </a:highlight>
              </a:rPr>
              <a:t>R</a:t>
            </a:r>
            <a:r>
              <a:rPr baseline="30000" i="1" lang="ru" sz="2000">
                <a:highlight>
                  <a:schemeClr val="lt1"/>
                </a:highlight>
              </a:rPr>
              <a:t>n</a:t>
            </a:r>
            <a:r>
              <a:rPr baseline="30000" lang="ru" sz="2000">
                <a:highlight>
                  <a:schemeClr val="lt1"/>
                </a:highlight>
              </a:rPr>
              <a:t>x</a:t>
            </a:r>
            <a:r>
              <a:rPr baseline="30000" i="1" lang="ru" sz="2000">
                <a:highlight>
                  <a:schemeClr val="lt1"/>
                </a:highlight>
              </a:rPr>
              <a:t>n</a:t>
            </a:r>
            <a:r>
              <a:rPr lang="ru" sz="2000"/>
              <a:t>, </a:t>
            </a:r>
            <a:r>
              <a:rPr lang="ru" sz="2000"/>
              <a:t>so we can make less guesses, combine it with </a:t>
            </a:r>
            <a:r>
              <a:rPr i="1" lang="ru" sz="2000">
                <a:highlight>
                  <a:schemeClr val="lt1"/>
                </a:highlight>
              </a:rPr>
              <a:t>x</a:t>
            </a:r>
            <a:r>
              <a:rPr baseline="30000" i="1" lang="ru" sz="2000">
                <a:highlight>
                  <a:schemeClr val="lt1"/>
                </a:highlight>
              </a:rPr>
              <a:t>⊤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baseline="-25000" i="1" lang="ru" sz="2000"/>
              <a:t> </a:t>
            </a:r>
            <a:r>
              <a:rPr lang="ru" sz="2000"/>
              <a:t> and get the estimate of </a:t>
            </a:r>
            <a:r>
              <a:rPr i="1" lang="ru" sz="2000">
                <a:highlight>
                  <a:schemeClr val="lt1"/>
                </a:highlight>
              </a:rPr>
              <a:t>∂L/∂W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Insight 2. Properties of the ReLU</a:t>
            </a:r>
            <a:endParaRPr/>
          </a:p>
        </p:txBody>
      </p:sp>
      <p:sp>
        <p:nvSpPr>
          <p:cNvPr id="180" name="Google Shape;18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81" name="Google Shape;181;p26"/>
          <p:cNvSpPr txBox="1"/>
          <p:nvPr>
            <p:ph idx="1" type="body"/>
          </p:nvPr>
        </p:nvSpPr>
        <p:spPr>
          <a:xfrm>
            <a:off x="311700" y="1266025"/>
            <a:ext cx="82608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Let’s unfold the </a:t>
            </a:r>
            <a:r>
              <a:rPr i="1" lang="ru" sz="2000">
                <a:highlight>
                  <a:schemeClr val="lt1"/>
                </a:highlight>
              </a:rPr>
              <a:t>∂L/∂s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/>
              <a:t>  </a:t>
            </a:r>
            <a:r>
              <a:rPr lang="ru" sz="2000"/>
              <a:t>from the previous slide:</a:t>
            </a:r>
            <a:endParaRPr sz="20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i="1" lang="ru" sz="2000">
                <a:highlight>
                  <a:schemeClr val="lt1"/>
                </a:highlight>
              </a:rPr>
              <a:t>∂L/∂s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= ∂L/∂x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· ∂x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= ∂L/∂x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 · ∂ReLU(s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)/∂s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endParaRPr baseline="-25000" i="1" sz="2000">
              <a:highlight>
                <a:schemeClr val="lt1"/>
              </a:highlight>
            </a:endParaRPr>
          </a:p>
          <a:p>
            <a:pPr indent="-355600" lvl="0" marL="457200" rtl="0" algn="just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i="1" lang="ru" sz="2000">
                <a:highlight>
                  <a:schemeClr val="lt1"/>
                </a:highlight>
              </a:rPr>
              <a:t>∂ReLU(s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)/∂s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lang="ru" sz="2000"/>
              <a:t> is a diagonal matrix. We can expect that the diagonal  is also fairly sparse, and it can be computed during the forward pass. 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Based on </a:t>
            </a:r>
            <a:r>
              <a:rPr i="1" lang="ru" sz="2000">
                <a:highlight>
                  <a:schemeClr val="lt1"/>
                </a:highlight>
              </a:rPr>
              <a:t>∂ReLU(s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)/∂s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lang="ru" sz="2000"/>
              <a:t>, we can make better guesses on </a:t>
            </a:r>
            <a:r>
              <a:rPr i="1" lang="ru" sz="2000">
                <a:highlight>
                  <a:schemeClr val="lt1"/>
                </a:highlight>
              </a:rPr>
              <a:t>∂L/∂x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lang="ru" sz="2000"/>
              <a:t>.</a:t>
            </a:r>
            <a:endParaRPr baseline="-25000" i="1" sz="20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Insight 3. Properties of the architecture (again)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88" name="Google Shape;188;p27"/>
          <p:cNvSpPr txBox="1"/>
          <p:nvPr>
            <p:ph idx="1" type="body"/>
          </p:nvPr>
        </p:nvSpPr>
        <p:spPr>
          <a:xfrm>
            <a:off x="311700" y="1266025"/>
            <a:ext cx="82608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Let’s unfold the </a:t>
            </a:r>
            <a:r>
              <a:rPr i="1" lang="ru" sz="2000">
                <a:highlight>
                  <a:schemeClr val="lt1"/>
                </a:highlight>
              </a:rPr>
              <a:t>∂L/∂x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/>
              <a:t>  </a:t>
            </a:r>
            <a:r>
              <a:rPr lang="ru" sz="2000"/>
              <a:t>from the previous slide:</a:t>
            </a:r>
            <a:endParaRPr sz="20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i="1" lang="ru" sz="2000">
                <a:highlight>
                  <a:schemeClr val="lt1"/>
                </a:highlight>
              </a:rPr>
              <a:t>∂L/∂x</a:t>
            </a:r>
            <a:r>
              <a:rPr baseline="-25000" i="1" lang="ru" sz="2000">
                <a:highlight>
                  <a:schemeClr val="lt1"/>
                </a:highlight>
              </a:rPr>
              <a:t>i+1 </a:t>
            </a:r>
            <a:r>
              <a:rPr i="1" lang="ru" sz="2000">
                <a:highlight>
                  <a:schemeClr val="lt1"/>
                </a:highlight>
              </a:rPr>
              <a:t>= ∂L/∂s</a:t>
            </a:r>
            <a:r>
              <a:rPr baseline="-25000" i="1" lang="ru" sz="2000">
                <a:highlight>
                  <a:schemeClr val="lt1"/>
                </a:highlight>
              </a:rPr>
              <a:t>i+1 </a:t>
            </a:r>
            <a:r>
              <a:rPr i="1" lang="ru" sz="2000">
                <a:highlight>
                  <a:schemeClr val="lt1"/>
                </a:highlight>
              </a:rPr>
              <a:t>· ∂s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/∂x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= ∂L/∂s</a:t>
            </a:r>
            <a:r>
              <a:rPr baseline="-25000" i="1" lang="ru" sz="2000">
                <a:highlight>
                  <a:schemeClr val="lt1"/>
                </a:highlight>
              </a:rPr>
              <a:t>i+1 </a:t>
            </a:r>
            <a:r>
              <a:rPr i="1" lang="ru" sz="2000">
                <a:highlight>
                  <a:schemeClr val="lt1"/>
                </a:highlight>
              </a:rPr>
              <a:t>· ∂W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x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/∂x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= ∂L/∂s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· W</a:t>
            </a:r>
            <a:r>
              <a:rPr baseline="30000" i="1" lang="ru" sz="2000">
                <a:highlight>
                  <a:schemeClr val="lt1"/>
                </a:highlight>
              </a:rPr>
              <a:t>⊤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endParaRPr baseline="-25000" i="1" sz="2000">
              <a:highlight>
                <a:schemeClr val="lt1"/>
              </a:highlight>
            </a:endParaRPr>
          </a:p>
          <a:p>
            <a:pPr indent="-355600" lvl="0" marL="457200" rtl="0" algn="just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i="1" lang="ru" sz="2000">
                <a:highlight>
                  <a:schemeClr val="lt1"/>
                </a:highlight>
              </a:rPr>
              <a:t>W</a:t>
            </a:r>
            <a:r>
              <a:rPr baseline="30000" i="1" lang="ru" sz="2000">
                <a:highlight>
                  <a:schemeClr val="lt1"/>
                </a:highlight>
              </a:rPr>
              <a:t>⊤</a:t>
            </a:r>
            <a:r>
              <a:rPr baseline="-25000" i="1" lang="ru" sz="2000">
                <a:highlight>
                  <a:schemeClr val="lt1"/>
                </a:highlight>
              </a:rPr>
              <a:t>i+1 </a:t>
            </a:r>
            <a:r>
              <a:rPr lang="ru" sz="2000"/>
              <a:t> is known during the forward pass. It is also most-likely low-rank.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Hence we can guess all </a:t>
            </a:r>
            <a:r>
              <a:rPr i="1" lang="ru" sz="2000">
                <a:highlight>
                  <a:schemeClr val="lt1"/>
                </a:highlight>
              </a:rPr>
              <a:t>n</a:t>
            </a:r>
            <a:r>
              <a:rPr lang="ru" sz="2000"/>
              <a:t> components of </a:t>
            </a:r>
            <a:r>
              <a:rPr i="1" lang="ru" sz="2000">
                <a:highlight>
                  <a:schemeClr val="lt1"/>
                </a:highlight>
              </a:rPr>
              <a:t>∂L/∂s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,</a:t>
            </a:r>
            <a:r>
              <a:rPr lang="ru" sz="2000"/>
              <a:t> but </a:t>
            </a:r>
            <a:r>
              <a:rPr i="1" lang="ru" sz="2000">
                <a:highlight>
                  <a:schemeClr val="lt1"/>
                </a:highlight>
              </a:rPr>
              <a:t>W</a:t>
            </a:r>
            <a:r>
              <a:rPr baseline="30000" i="1" lang="ru" sz="2000">
                <a:highlight>
                  <a:schemeClr val="lt1"/>
                </a:highlight>
              </a:rPr>
              <a:t>⊤</a:t>
            </a:r>
            <a:r>
              <a:rPr baseline="-25000" i="1" lang="ru" sz="2000">
                <a:highlight>
                  <a:schemeClr val="lt1"/>
                </a:highlight>
              </a:rPr>
              <a:t>i+1 </a:t>
            </a:r>
            <a:r>
              <a:rPr lang="ru" sz="2000"/>
              <a:t>will effectively reduce their number to the rank of </a:t>
            </a:r>
            <a:r>
              <a:rPr i="1" lang="ru" sz="2000">
                <a:highlight>
                  <a:schemeClr val="lt1"/>
                </a:highlight>
              </a:rPr>
              <a:t>W</a:t>
            </a:r>
            <a:r>
              <a:rPr baseline="30000" i="1" lang="ru" sz="2000">
                <a:highlight>
                  <a:schemeClr val="lt1"/>
                </a:highlight>
              </a:rPr>
              <a:t>⊤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lang="ru" sz="2000"/>
              <a:t>.</a:t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Summing up. </a:t>
            </a:r>
            <a:endParaRPr/>
          </a:p>
        </p:txBody>
      </p:sp>
      <p:sp>
        <p:nvSpPr>
          <p:cNvPr id="194" name="Google Shape;19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95" name="Google Shape;195;p28"/>
          <p:cNvSpPr txBox="1"/>
          <p:nvPr>
            <p:ph idx="1" type="body"/>
          </p:nvPr>
        </p:nvSpPr>
        <p:spPr>
          <a:xfrm>
            <a:off x="311700" y="1266025"/>
            <a:ext cx="82608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We started with having to guess </a:t>
            </a:r>
            <a:r>
              <a:rPr i="1" lang="ru" sz="2000"/>
              <a:t>n</a:t>
            </a:r>
            <a:r>
              <a:rPr baseline="30000" i="1" lang="ru" sz="2000"/>
              <a:t>2</a:t>
            </a:r>
            <a:r>
              <a:rPr lang="ru" sz="2000"/>
              <a:t> components of the </a:t>
            </a:r>
            <a:r>
              <a:rPr i="1" lang="ru" sz="2000">
                <a:highlight>
                  <a:schemeClr val="lt1"/>
                </a:highlight>
              </a:rPr>
              <a:t>∂L/∂W</a:t>
            </a:r>
            <a:r>
              <a:rPr baseline="-25000" i="1" lang="ru" sz="2000">
                <a:highlight>
                  <a:schemeClr val="lt1"/>
                </a:highlight>
              </a:rPr>
              <a:t>i </a:t>
            </a:r>
            <a:r>
              <a:rPr i="1" lang="ru" sz="2000">
                <a:highlight>
                  <a:schemeClr val="lt1"/>
                </a:highlight>
              </a:rPr>
              <a:t>∈</a:t>
            </a:r>
            <a:r>
              <a:rPr lang="ru" sz="2000">
                <a:highlight>
                  <a:schemeClr val="lt1"/>
                </a:highlight>
              </a:rPr>
              <a:t> </a:t>
            </a:r>
            <a:r>
              <a:rPr i="1" lang="ru" sz="2000">
                <a:highlight>
                  <a:schemeClr val="lt1"/>
                </a:highlight>
              </a:rPr>
              <a:t>R</a:t>
            </a:r>
            <a:r>
              <a:rPr baseline="30000" i="1" lang="ru" sz="2000">
                <a:highlight>
                  <a:schemeClr val="lt1"/>
                </a:highlight>
              </a:rPr>
              <a:t>n</a:t>
            </a:r>
            <a:r>
              <a:rPr baseline="30000" lang="ru" sz="2000">
                <a:highlight>
                  <a:schemeClr val="lt1"/>
                </a:highlight>
              </a:rPr>
              <a:t>x</a:t>
            </a:r>
            <a:r>
              <a:rPr baseline="30000" i="1" lang="ru" sz="2000">
                <a:highlight>
                  <a:schemeClr val="lt1"/>
                </a:highlight>
              </a:rPr>
              <a:t>n</a:t>
            </a:r>
            <a:r>
              <a:rPr i="1" lang="ru" sz="2000"/>
              <a:t>.</a:t>
            </a:r>
            <a:endParaRPr i="1"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We are left with the expression for </a:t>
            </a:r>
            <a:r>
              <a:rPr i="1" lang="ru" sz="2000">
                <a:highlight>
                  <a:schemeClr val="lt1"/>
                </a:highlight>
              </a:rPr>
              <a:t>∂L/∂W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lang="ru" sz="2000"/>
              <a:t>:</a:t>
            </a:r>
            <a:endParaRPr sz="20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i="1" lang="ru" sz="2000">
                <a:highlight>
                  <a:schemeClr val="lt1"/>
                </a:highlight>
              </a:rPr>
              <a:t>∂L/∂W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= ∂L/∂s</a:t>
            </a:r>
            <a:r>
              <a:rPr baseline="-25000" i="1" lang="ru" sz="2000">
                <a:highlight>
                  <a:schemeClr val="lt1"/>
                </a:highlight>
              </a:rPr>
              <a:t>i+1 </a:t>
            </a:r>
            <a:r>
              <a:rPr i="1" lang="ru" sz="2000">
                <a:highlight>
                  <a:schemeClr val="lt1"/>
                </a:highlight>
              </a:rPr>
              <a:t>· W</a:t>
            </a:r>
            <a:r>
              <a:rPr baseline="30000" i="1" lang="ru" sz="2000">
                <a:highlight>
                  <a:schemeClr val="lt1"/>
                </a:highlight>
              </a:rPr>
              <a:t>⊤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 · ∂ReLU(s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)/∂s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· x</a:t>
            </a:r>
            <a:r>
              <a:rPr baseline="30000" i="1" lang="ru" sz="2000">
                <a:highlight>
                  <a:schemeClr val="lt1"/>
                </a:highlight>
              </a:rPr>
              <a:t>⊤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endParaRPr sz="2000">
              <a:highlight>
                <a:schemeClr val="lt1"/>
              </a:highlight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We have to guess only </a:t>
            </a:r>
            <a:r>
              <a:rPr i="1" lang="ru" sz="2000">
                <a:highlight>
                  <a:schemeClr val="lt1"/>
                </a:highlight>
              </a:rPr>
              <a:t>∂L/∂s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 </a:t>
            </a:r>
            <a:r>
              <a:rPr lang="ru" sz="2000"/>
              <a:t>(</a:t>
            </a:r>
            <a:r>
              <a:rPr i="1" lang="ru" sz="2000">
                <a:highlight>
                  <a:schemeClr val="lt1"/>
                </a:highlight>
              </a:rPr>
              <a:t>n</a:t>
            </a:r>
            <a:r>
              <a:rPr lang="ru" sz="2000"/>
              <a:t> components), the rest of the terms are known during the computation.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Some of these components will be canceled by the derivative of ReLU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Others will be canceled by </a:t>
            </a:r>
            <a:r>
              <a:rPr i="1" lang="ru" sz="2000">
                <a:highlight>
                  <a:schemeClr val="lt1"/>
                </a:highlight>
              </a:rPr>
              <a:t>W</a:t>
            </a:r>
            <a:r>
              <a:rPr baseline="30000" i="1" lang="ru" sz="2000">
                <a:highlight>
                  <a:schemeClr val="lt1"/>
                </a:highlight>
              </a:rPr>
              <a:t>⊤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endParaRPr sz="20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 sz="20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This method is called </a:t>
            </a:r>
            <a:r>
              <a:rPr i="1" lang="ru"/>
              <a:t>W</a:t>
            </a:r>
            <a:r>
              <a:rPr baseline="30000" i="1" lang="ru"/>
              <a:t>T</a:t>
            </a:r>
            <a:endParaRPr/>
          </a:p>
        </p:txBody>
      </p:sp>
      <p:sp>
        <p:nvSpPr>
          <p:cNvPr id="201" name="Google Shape;20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2" name="Google Shape;202;p29"/>
          <p:cNvSpPr txBox="1"/>
          <p:nvPr>
            <p:ph idx="1" type="body"/>
          </p:nvPr>
        </p:nvSpPr>
        <p:spPr>
          <a:xfrm>
            <a:off x="311700" y="1266025"/>
            <a:ext cx="2479200" cy="3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Let’s see how well it estimates the true gradient.</a:t>
            </a:r>
            <a:endParaRPr sz="2000"/>
          </a:p>
          <a:p>
            <a:pPr indent="-355600" lvl="0" marL="457200" rtl="0" algn="just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It does much better than the simple Forward grad.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It is not as good as backprop.</a:t>
            </a:r>
            <a:endParaRPr sz="2000"/>
          </a:p>
        </p:txBody>
      </p:sp>
      <p:pic>
        <p:nvPicPr>
          <p:cNvPr id="203" name="Google Shape;20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0638" y="1590625"/>
            <a:ext cx="5991877" cy="30194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They also considered other methods</a:t>
            </a:r>
            <a:endParaRPr/>
          </a:p>
        </p:txBody>
      </p:sp>
      <p:sp>
        <p:nvSpPr>
          <p:cNvPr id="209" name="Google Shape;20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0" name="Google Shape;210;p30"/>
          <p:cNvSpPr txBox="1"/>
          <p:nvPr>
            <p:ph idx="1" type="body"/>
          </p:nvPr>
        </p:nvSpPr>
        <p:spPr>
          <a:xfrm>
            <a:off x="311700" y="1266025"/>
            <a:ext cx="7660800" cy="3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/>
              <a:t>Partial backpropagation: </a:t>
            </a:r>
            <a:r>
              <a:rPr lang="ru" sz="2000"/>
              <a:t>a generalization of </a:t>
            </a:r>
            <a:r>
              <a:rPr i="1" lang="ru" sz="2000"/>
              <a:t>W</a:t>
            </a:r>
            <a:r>
              <a:rPr baseline="30000" i="1" lang="ru" sz="2000"/>
              <a:t>T</a:t>
            </a:r>
            <a:r>
              <a:rPr i="1" lang="ru" sz="2000"/>
              <a:t>, </a:t>
            </a:r>
            <a:r>
              <a:rPr lang="ru" sz="2000"/>
              <a:t>but without the last step:</a:t>
            </a:r>
            <a:endParaRPr sz="2000"/>
          </a:p>
          <a:p>
            <a:pPr indent="-355600" lvl="0" marL="457200" rtl="0" algn="just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instead of guessing locally, in partial backprop we make a guess on the downstream activations (</a:t>
            </a:r>
            <a:r>
              <a:rPr i="1" lang="ru" sz="2000">
                <a:highlight>
                  <a:schemeClr val="lt1"/>
                </a:highlight>
              </a:rPr>
              <a:t>+ l</a:t>
            </a:r>
            <a:r>
              <a:rPr lang="ru" sz="2000"/>
              <a:t> layers deeper);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then we unwrap it using backprop.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It works best when l = 1, </a:t>
            </a:r>
            <a:br>
              <a:rPr lang="ru" sz="2000"/>
            </a:br>
            <a:r>
              <a:rPr lang="ru" sz="2000"/>
              <a:t>so </a:t>
            </a:r>
            <a:r>
              <a:rPr lang="ru" sz="2000"/>
              <a:t>it is </a:t>
            </a:r>
            <a:r>
              <a:rPr lang="ru" sz="2000"/>
              <a:t>further called a </a:t>
            </a:r>
            <a:br>
              <a:rPr lang="ru" sz="2000"/>
            </a:br>
            <a:r>
              <a:rPr lang="ru" sz="2000"/>
              <a:t>1-layer downstream</a:t>
            </a:r>
            <a:endParaRPr sz="20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11" name="Google Shape;21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6300" y="2975300"/>
            <a:ext cx="4457699" cy="1773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They also considered other methods</a:t>
            </a:r>
            <a:endParaRPr/>
          </a:p>
        </p:txBody>
      </p:sp>
      <p:sp>
        <p:nvSpPr>
          <p:cNvPr id="217" name="Google Shape;21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8" name="Google Shape;218;p31"/>
          <p:cNvSpPr txBox="1"/>
          <p:nvPr>
            <p:ph idx="1" type="body"/>
          </p:nvPr>
        </p:nvSpPr>
        <p:spPr>
          <a:xfrm>
            <a:off x="311700" y="1266025"/>
            <a:ext cx="8232300" cy="3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/>
              <a:t>Activation perturbation</a:t>
            </a:r>
            <a:r>
              <a:rPr b="1" lang="ru" sz="2000"/>
              <a:t>: </a:t>
            </a:r>
            <a:r>
              <a:rPr i="1" lang="ru" sz="2000"/>
              <a:t>W</a:t>
            </a:r>
            <a:r>
              <a:rPr baseline="30000" i="1" lang="ru" sz="2000"/>
              <a:t>T</a:t>
            </a:r>
            <a:r>
              <a:rPr i="1" lang="ru" sz="2000"/>
              <a:t>, </a:t>
            </a:r>
            <a:r>
              <a:rPr lang="ru" sz="2000"/>
              <a:t>but only with the first step</a:t>
            </a:r>
            <a:r>
              <a:rPr lang="ru" sz="2000"/>
              <a:t>:</a:t>
            </a:r>
            <a:endParaRPr sz="2000"/>
          </a:p>
          <a:p>
            <a:pPr indent="0" lvl="0" marL="457200" rtl="0" algn="just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ru" sz="2000">
                <a:highlight>
                  <a:schemeClr val="lt1"/>
                </a:highlight>
              </a:rPr>
              <a:t>∂L/∂W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= ∂L/∂s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· 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/∂W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= ∂L/∂s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· ∂W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x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/∂W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= ∂L/∂s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r>
              <a:rPr i="1" lang="ru" sz="2000">
                <a:highlight>
                  <a:schemeClr val="lt1"/>
                </a:highlight>
              </a:rPr>
              <a:t> · x</a:t>
            </a:r>
            <a:r>
              <a:rPr baseline="30000" i="1" lang="ru" sz="2000">
                <a:highlight>
                  <a:schemeClr val="lt1"/>
                </a:highlight>
              </a:rPr>
              <a:t>⊤</a:t>
            </a:r>
            <a:r>
              <a:rPr baseline="-25000" i="1" lang="ru" sz="2000">
                <a:highlight>
                  <a:schemeClr val="lt1"/>
                </a:highlight>
              </a:rPr>
              <a:t>i</a:t>
            </a:r>
            <a:endParaRPr sz="20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5700" y="2934975"/>
            <a:ext cx="5191309" cy="1477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Gradient descent </a:t>
            </a:r>
            <a:r>
              <a:rPr lang="ru"/>
              <a:t>(GD). Iterative updates</a:t>
            </a:r>
            <a:endParaRPr/>
          </a:p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71667"/>
            <a:ext cx="2438400" cy="13636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055900" y="1171675"/>
            <a:ext cx="5717100" cy="18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If we have a</a:t>
            </a:r>
            <a:r>
              <a:rPr lang="ru" sz="2000"/>
              <a:t> function </a:t>
            </a:r>
            <a:r>
              <a:rPr i="1" lang="ru" sz="2000"/>
              <a:t>f(</a:t>
            </a:r>
            <a:r>
              <a:rPr b="1" i="1" lang="ru" sz="2000"/>
              <a:t>x</a:t>
            </a:r>
            <a:r>
              <a:rPr i="1" lang="ru" sz="2000"/>
              <a:t>)</a:t>
            </a:r>
            <a:r>
              <a:rPr lang="ru" sz="2000"/>
              <a:t> </a:t>
            </a:r>
            <a:r>
              <a:rPr lang="ru" sz="2000"/>
              <a:t>and</a:t>
            </a:r>
            <a:r>
              <a:rPr lang="ru" sz="2000"/>
              <a:t>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we want to find </a:t>
            </a:r>
            <a:r>
              <a:rPr b="1" i="1" lang="ru" sz="2000"/>
              <a:t>x</a:t>
            </a:r>
            <a:r>
              <a:rPr b="1" baseline="30000" i="1" lang="ru" sz="2000"/>
              <a:t>*</a:t>
            </a:r>
            <a:r>
              <a:rPr lang="ru" sz="2000"/>
              <a:t> that correspond to a minimum of </a:t>
            </a:r>
            <a:r>
              <a:rPr i="1" lang="ru" sz="2000"/>
              <a:t>f(</a:t>
            </a:r>
            <a:r>
              <a:rPr b="1" i="1" lang="ru" sz="2000"/>
              <a:t>x</a:t>
            </a:r>
            <a:r>
              <a:rPr i="1" lang="ru" sz="2000"/>
              <a:t>)</a:t>
            </a:r>
            <a:r>
              <a:rPr lang="ru" sz="2000"/>
              <a:t>,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we can use GD to iteratively approach this </a:t>
            </a:r>
            <a:r>
              <a:rPr b="1" i="1" lang="ru" sz="2000"/>
              <a:t>x</a:t>
            </a:r>
            <a:r>
              <a:rPr b="1" baseline="30000" i="1" lang="ru" sz="2000"/>
              <a:t>*</a:t>
            </a:r>
            <a:endParaRPr sz="2000"/>
          </a:p>
        </p:txBody>
      </p:sp>
      <p:cxnSp>
        <p:nvCxnSpPr>
          <p:cNvPr id="71" name="Google Shape;71;p14"/>
          <p:cNvCxnSpPr/>
          <p:nvPr/>
        </p:nvCxnSpPr>
        <p:spPr>
          <a:xfrm flipH="1" rot="10800000">
            <a:off x="1373600" y="3960400"/>
            <a:ext cx="721800" cy="6918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31000" y="4492200"/>
            <a:ext cx="9426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/>
              <a:t>next </a:t>
            </a:r>
            <a:r>
              <a:rPr b="1" i="1" lang="ru" sz="2000"/>
              <a:t>x</a:t>
            </a:r>
            <a:endParaRPr b="1" i="1" sz="2000"/>
          </a:p>
        </p:txBody>
      </p:sp>
      <p:cxnSp>
        <p:nvCxnSpPr>
          <p:cNvPr id="73" name="Google Shape;73;p14"/>
          <p:cNvCxnSpPr>
            <a:stCxn id="74" idx="0"/>
          </p:cNvCxnSpPr>
          <p:nvPr/>
        </p:nvCxnSpPr>
        <p:spPr>
          <a:xfrm flipH="1" rot="10800000">
            <a:off x="3023425" y="3960325"/>
            <a:ext cx="585900" cy="5754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2347075" y="4535725"/>
            <a:ext cx="13527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/>
              <a:t>current </a:t>
            </a:r>
            <a:r>
              <a:rPr b="1" i="1" lang="ru" sz="2000"/>
              <a:t>x</a:t>
            </a:r>
            <a:endParaRPr b="1" i="1" sz="2000"/>
          </a:p>
        </p:txBody>
      </p:sp>
      <p:cxnSp>
        <p:nvCxnSpPr>
          <p:cNvPr id="75" name="Google Shape;75;p14"/>
          <p:cNvCxnSpPr/>
          <p:nvPr/>
        </p:nvCxnSpPr>
        <p:spPr>
          <a:xfrm rot="10800000">
            <a:off x="4551875" y="3940425"/>
            <a:ext cx="280800" cy="6015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" name="Google Shape;76;p14"/>
          <p:cNvSpPr txBox="1"/>
          <p:nvPr/>
        </p:nvSpPr>
        <p:spPr>
          <a:xfrm>
            <a:off x="3900225" y="4549975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update step magnitude</a:t>
            </a:r>
            <a:endParaRPr/>
          </a:p>
        </p:txBody>
      </p:sp>
      <p:cxnSp>
        <p:nvCxnSpPr>
          <p:cNvPr id="77" name="Google Shape;77;p14"/>
          <p:cNvCxnSpPr>
            <a:stCxn id="78" idx="1"/>
          </p:cNvCxnSpPr>
          <p:nvPr/>
        </p:nvCxnSpPr>
        <p:spPr>
          <a:xfrm rot="10800000">
            <a:off x="6085950" y="3699800"/>
            <a:ext cx="1273800" cy="288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" name="Google Shape;78;p14"/>
          <p:cNvSpPr txBox="1"/>
          <p:nvPr/>
        </p:nvSpPr>
        <p:spPr>
          <a:xfrm>
            <a:off x="7359750" y="3565400"/>
            <a:ext cx="16614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gradient at </a:t>
            </a:r>
            <a:br>
              <a:rPr lang="ru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ru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the current </a:t>
            </a:r>
            <a:r>
              <a:rPr b="1" i="1" lang="ru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x</a:t>
            </a:r>
            <a:endParaRPr b="1" i="1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They also considered other methods</a:t>
            </a:r>
            <a:endParaRPr/>
          </a:p>
        </p:txBody>
      </p:sp>
      <p:sp>
        <p:nvSpPr>
          <p:cNvPr id="224" name="Google Shape;2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25" name="Google Shape;225;p32"/>
          <p:cNvSpPr txBox="1"/>
          <p:nvPr>
            <p:ph idx="1" type="body"/>
          </p:nvPr>
        </p:nvSpPr>
        <p:spPr>
          <a:xfrm>
            <a:off x="311700" y="1266025"/>
            <a:ext cx="8232300" cy="3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/>
              <a:t>Activation mixing: </a:t>
            </a:r>
            <a:r>
              <a:rPr i="1" lang="ru" sz="2000"/>
              <a:t>W</a:t>
            </a:r>
            <a:r>
              <a:rPr baseline="30000" i="1" lang="ru" sz="2000"/>
              <a:t>T</a:t>
            </a:r>
            <a:r>
              <a:rPr i="1" lang="ru" sz="2000"/>
              <a:t> </a:t>
            </a:r>
            <a:r>
              <a:rPr lang="ru" sz="2000"/>
              <a:t>which estimates the last step, </a:t>
            </a:r>
            <a:r>
              <a:rPr i="1" lang="ru" sz="2000">
                <a:highlight>
                  <a:schemeClr val="lt1"/>
                </a:highlight>
              </a:rPr>
              <a:t>∂L/∂x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i="1" lang="ru" sz="2000">
                <a:highlight>
                  <a:schemeClr val="lt1"/>
                </a:highlight>
              </a:rPr>
              <a:t>,</a:t>
            </a:r>
            <a:r>
              <a:rPr lang="ru" sz="2000"/>
              <a:t> differently: it guesses it in the space formed by activations </a:t>
            </a:r>
            <a:r>
              <a:rPr i="1" lang="ru" sz="2000">
                <a:highlight>
                  <a:schemeClr val="lt1"/>
                </a:highlight>
              </a:rPr>
              <a:t>x</a:t>
            </a:r>
            <a:r>
              <a:rPr baseline="-25000" i="1" lang="ru" sz="2000">
                <a:highlight>
                  <a:schemeClr val="lt1"/>
                </a:highlight>
              </a:rPr>
              <a:t>i+1</a:t>
            </a:r>
            <a:r>
              <a:rPr lang="ru" sz="2000"/>
              <a:t> from the previous GD iterations.</a:t>
            </a:r>
            <a:endParaRPr sz="20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26" name="Google Shape;22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1924" y="2145750"/>
            <a:ext cx="4249149" cy="29110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7" name="Google Shape;22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350" y="2723725"/>
            <a:ext cx="4067174" cy="21149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Results. Cosine similarity with the true grad is great</a:t>
            </a:r>
            <a:endParaRPr/>
          </a:p>
        </p:txBody>
      </p:sp>
      <p:sp>
        <p:nvSpPr>
          <p:cNvPr id="233" name="Google Shape;23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34" name="Google Shape;23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0625"/>
            <a:ext cx="8512338" cy="330019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Results. </a:t>
            </a:r>
            <a:r>
              <a:rPr lang="ru"/>
              <a:t>Classification accuracy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41" name="Google Shape;24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3213" y="1019175"/>
            <a:ext cx="6557578" cy="403764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5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Results. Bias, cosine similarity, momentum</a:t>
            </a:r>
            <a:endParaRPr/>
          </a:p>
        </p:txBody>
      </p:sp>
      <p:sp>
        <p:nvSpPr>
          <p:cNvPr id="247" name="Google Shape;24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48" name="Google Shape;24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775" y="1058225"/>
            <a:ext cx="8050623" cy="3943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Results. Bias</a:t>
            </a:r>
            <a:endParaRPr/>
          </a:p>
        </p:txBody>
      </p:sp>
      <p:sp>
        <p:nvSpPr>
          <p:cNvPr id="254" name="Google Shape;25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55" name="Google Shape;255;p36"/>
          <p:cNvPicPr preferRelativeResize="0"/>
          <p:nvPr/>
        </p:nvPicPr>
        <p:blipFill rotWithShape="1">
          <a:blip r:embed="rId3">
            <a:alphaModFix/>
          </a:blip>
          <a:srcRect b="57754" l="0" r="66398" t="0"/>
          <a:stretch/>
        </p:blipFill>
        <p:spPr>
          <a:xfrm>
            <a:off x="4171950" y="1148237"/>
            <a:ext cx="4622949" cy="2847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6" name="Google Shape;256;p36"/>
          <p:cNvSpPr txBox="1"/>
          <p:nvPr>
            <p:ph idx="1" type="body"/>
          </p:nvPr>
        </p:nvSpPr>
        <p:spPr>
          <a:xfrm>
            <a:off x="311700" y="1266025"/>
            <a:ext cx="3641100" cy="3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The proposed method is biased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Backprop is unbiased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Forward grad is unbiased</a:t>
            </a:r>
            <a:endParaRPr sz="2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Results. C</a:t>
            </a:r>
            <a:r>
              <a:rPr lang="ru"/>
              <a:t>osine similarity</a:t>
            </a:r>
            <a:endParaRPr/>
          </a:p>
        </p:txBody>
      </p:sp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63" name="Google Shape;263;p37"/>
          <p:cNvSpPr txBox="1"/>
          <p:nvPr>
            <p:ph idx="1" type="body"/>
          </p:nvPr>
        </p:nvSpPr>
        <p:spPr>
          <a:xfrm>
            <a:off x="311700" y="1266025"/>
            <a:ext cx="3603000" cy="3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When Forward grad’s cosine similarity is artificially matched to that of W</a:t>
            </a:r>
            <a:r>
              <a:rPr baseline="30000" lang="ru" sz="2000"/>
              <a:t>T</a:t>
            </a:r>
            <a:r>
              <a:rPr lang="ru" sz="2000"/>
              <a:t>, it approaches the 100% train accuracy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</a:t>
            </a:r>
            <a:r>
              <a:rPr baseline="30000" lang="ru" sz="2000"/>
              <a:t>T</a:t>
            </a:r>
            <a:r>
              <a:rPr lang="ru" sz="2000"/>
              <a:t> and similar methods can’t do it, probably due to the bias </a:t>
            </a:r>
            <a:endParaRPr sz="2000"/>
          </a:p>
        </p:txBody>
      </p:sp>
      <p:pic>
        <p:nvPicPr>
          <p:cNvPr id="264" name="Google Shape;264;p37"/>
          <p:cNvPicPr preferRelativeResize="0"/>
          <p:nvPr/>
        </p:nvPicPr>
        <p:blipFill rotWithShape="1">
          <a:blip r:embed="rId3">
            <a:alphaModFix/>
          </a:blip>
          <a:srcRect b="59927" l="33242" r="34101" t="0"/>
          <a:stretch/>
        </p:blipFill>
        <p:spPr>
          <a:xfrm>
            <a:off x="4057650" y="1343975"/>
            <a:ext cx="4546302" cy="273272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8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Results. Momentum</a:t>
            </a:r>
            <a:endParaRPr/>
          </a:p>
        </p:txBody>
      </p:sp>
      <p:sp>
        <p:nvSpPr>
          <p:cNvPr id="270" name="Google Shape;27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71" name="Google Shape;271;p38"/>
          <p:cNvPicPr preferRelativeResize="0"/>
          <p:nvPr/>
        </p:nvPicPr>
        <p:blipFill rotWithShape="1">
          <a:blip r:embed="rId3">
            <a:alphaModFix/>
          </a:blip>
          <a:srcRect b="59685" l="65545" r="0" t="0"/>
          <a:stretch/>
        </p:blipFill>
        <p:spPr>
          <a:xfrm>
            <a:off x="4191000" y="1496375"/>
            <a:ext cx="4714142" cy="270181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2" name="Google Shape;272;p38"/>
          <p:cNvSpPr txBox="1"/>
          <p:nvPr>
            <p:ph idx="1" type="body"/>
          </p:nvPr>
        </p:nvSpPr>
        <p:spPr>
          <a:xfrm>
            <a:off x="311700" y="1266025"/>
            <a:ext cx="3603000" cy="3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Momentum affects biased and unbiased estimators differently</a:t>
            </a:r>
            <a:endParaRPr sz="2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9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Results. Self-sharpening</a:t>
            </a:r>
            <a:endParaRPr/>
          </a:p>
        </p:txBody>
      </p:sp>
      <p:sp>
        <p:nvSpPr>
          <p:cNvPr id="278" name="Google Shape;27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79" name="Google Shape;27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325" y="1123152"/>
            <a:ext cx="6886573" cy="384812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0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Results. Self-sharpening</a:t>
            </a:r>
            <a:endParaRPr/>
          </a:p>
        </p:txBody>
      </p:sp>
      <p:sp>
        <p:nvSpPr>
          <p:cNvPr id="285" name="Google Shape;28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86" name="Google Shape;286;p40"/>
          <p:cNvSpPr txBox="1"/>
          <p:nvPr>
            <p:ph idx="1" type="body"/>
          </p:nvPr>
        </p:nvSpPr>
        <p:spPr>
          <a:xfrm>
            <a:off x="311700" y="1266025"/>
            <a:ext cx="3412500" cy="3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</a:t>
            </a:r>
            <a:r>
              <a:rPr baseline="30000" lang="ru" sz="2000"/>
              <a:t>T</a:t>
            </a:r>
            <a:r>
              <a:rPr lang="ru" sz="2000"/>
              <a:t> improves its convergence over time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But it also hurts the model generalizability.</a:t>
            </a:r>
            <a:endParaRPr sz="2000"/>
          </a:p>
        </p:txBody>
      </p:sp>
      <p:pic>
        <p:nvPicPr>
          <p:cNvPr id="287" name="Google Shape;28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0475" y="1534750"/>
            <a:ext cx="5143499" cy="28741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1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Results. Self-sharpening</a:t>
            </a:r>
            <a:endParaRPr/>
          </a:p>
        </p:txBody>
      </p:sp>
      <p:sp>
        <p:nvSpPr>
          <p:cNvPr id="293" name="Google Shape;293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94" name="Google Shape;294;p41"/>
          <p:cNvSpPr txBox="1"/>
          <p:nvPr>
            <p:ph idx="1" type="body"/>
          </p:nvPr>
        </p:nvSpPr>
        <p:spPr>
          <a:xfrm>
            <a:off x="311700" y="1266025"/>
            <a:ext cx="3412500" cy="3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</a:t>
            </a:r>
            <a:r>
              <a:rPr baseline="30000" lang="ru" sz="2000"/>
              <a:t>T</a:t>
            </a:r>
            <a:r>
              <a:rPr lang="ru" sz="2000"/>
              <a:t> improves its convergence over time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But it also hurts the model generalizability.</a:t>
            </a:r>
            <a:endParaRPr sz="2000"/>
          </a:p>
        </p:txBody>
      </p:sp>
      <p:pic>
        <p:nvPicPr>
          <p:cNvPr id="295" name="Google Shape;29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0475" y="1534750"/>
            <a:ext cx="5143499" cy="28741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Gradient descent in ML</a:t>
            </a:r>
            <a:endParaRPr/>
          </a:p>
        </p:txBody>
      </p:sp>
      <p:sp>
        <p:nvSpPr>
          <p:cNvPr id="84" name="Google Shape;8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1667"/>
            <a:ext cx="2438400" cy="13636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3055900" y="1171675"/>
            <a:ext cx="5717100" cy="18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Our</a:t>
            </a:r>
            <a:r>
              <a:rPr lang="ru" sz="2000"/>
              <a:t> function </a:t>
            </a:r>
            <a:r>
              <a:rPr i="1" lang="ru" sz="2000"/>
              <a:t>f(</a:t>
            </a:r>
            <a:r>
              <a:rPr b="1" i="1" lang="ru" sz="2000"/>
              <a:t>x</a:t>
            </a:r>
            <a:r>
              <a:rPr i="1" lang="ru" sz="2000"/>
              <a:t>)</a:t>
            </a:r>
            <a:r>
              <a:rPr lang="ru" sz="2000"/>
              <a:t> is a loss function </a:t>
            </a:r>
            <a:r>
              <a:rPr i="1" lang="ru" sz="2000"/>
              <a:t>L(</a:t>
            </a:r>
            <a:r>
              <a:rPr b="1" i="1" lang="ru" sz="2000"/>
              <a:t>x,</a:t>
            </a:r>
            <a:r>
              <a:rPr i="1" lang="ru" sz="2000"/>
              <a:t> θ, y)</a:t>
            </a:r>
            <a:r>
              <a:rPr lang="ru" sz="2000"/>
              <a:t>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1" lang="ru" sz="2000"/>
              <a:t>θ </a:t>
            </a:r>
            <a:r>
              <a:rPr lang="ru" sz="2000"/>
              <a:t>are weights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i="1" lang="ru" sz="2000"/>
              <a:t>x </a:t>
            </a:r>
            <a:r>
              <a:rPr lang="ru" sz="2000"/>
              <a:t>are features, </a:t>
            </a:r>
            <a:r>
              <a:rPr i="1" lang="ru" sz="2000"/>
              <a:t>y</a:t>
            </a:r>
            <a:r>
              <a:rPr lang="ru" sz="2000"/>
              <a:t> are labels</a:t>
            </a:r>
            <a:endParaRPr sz="2000"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440525" y="4358850"/>
            <a:ext cx="12168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/>
              <a:t>next weights</a:t>
            </a:r>
            <a:endParaRPr b="1" i="1" sz="2000"/>
          </a:p>
        </p:txBody>
      </p:sp>
      <p:sp>
        <p:nvSpPr>
          <p:cNvPr id="88" name="Google Shape;88;p15"/>
          <p:cNvSpPr txBox="1"/>
          <p:nvPr>
            <p:ph idx="1" type="body"/>
          </p:nvPr>
        </p:nvSpPr>
        <p:spPr>
          <a:xfrm>
            <a:off x="2321450" y="4263600"/>
            <a:ext cx="13527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/>
              <a:t>current weights</a:t>
            </a:r>
            <a:endParaRPr b="1" i="1" sz="2000"/>
          </a:p>
        </p:txBody>
      </p:sp>
      <p:sp>
        <p:nvSpPr>
          <p:cNvPr id="89" name="Google Shape;89;p15"/>
          <p:cNvSpPr txBox="1"/>
          <p:nvPr/>
        </p:nvSpPr>
        <p:spPr>
          <a:xfrm>
            <a:off x="3900225" y="4549975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learning rate</a:t>
            </a:r>
            <a:endParaRPr/>
          </a:p>
        </p:txBody>
      </p:sp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b="3810" l="0" r="0" t="-3810"/>
          <a:stretch/>
        </p:blipFill>
        <p:spPr>
          <a:xfrm>
            <a:off x="1775700" y="2911275"/>
            <a:ext cx="5191301" cy="124854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1" name="Google Shape;91;p15"/>
          <p:cNvSpPr txBox="1"/>
          <p:nvPr/>
        </p:nvSpPr>
        <p:spPr>
          <a:xfrm>
            <a:off x="7359750" y="3529000"/>
            <a:ext cx="17175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gradient of the loss w.r.t. weights</a:t>
            </a:r>
            <a:endParaRPr b="1" i="1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cxnSp>
        <p:nvCxnSpPr>
          <p:cNvPr id="92" name="Google Shape;92;p15"/>
          <p:cNvCxnSpPr/>
          <p:nvPr/>
        </p:nvCxnSpPr>
        <p:spPr>
          <a:xfrm flipH="1" rot="10800000">
            <a:off x="1373600" y="3960400"/>
            <a:ext cx="721800" cy="6918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Google Shape;93;p15"/>
          <p:cNvCxnSpPr/>
          <p:nvPr/>
        </p:nvCxnSpPr>
        <p:spPr>
          <a:xfrm flipH="1" rot="10800000">
            <a:off x="2819400" y="3836550"/>
            <a:ext cx="479100" cy="5640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4" name="Google Shape;94;p15"/>
          <p:cNvCxnSpPr/>
          <p:nvPr/>
        </p:nvCxnSpPr>
        <p:spPr>
          <a:xfrm rot="10800000">
            <a:off x="4551875" y="3940425"/>
            <a:ext cx="280800" cy="6015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5"/>
          <p:cNvCxnSpPr>
            <a:stCxn id="91" idx="1"/>
          </p:cNvCxnSpPr>
          <p:nvPr/>
        </p:nvCxnSpPr>
        <p:spPr>
          <a:xfrm rot="10800000">
            <a:off x="6334050" y="3571900"/>
            <a:ext cx="1025700" cy="5574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2"/>
          <p:cNvSpPr txBox="1"/>
          <p:nvPr>
            <p:ph type="title"/>
          </p:nvPr>
        </p:nvSpPr>
        <p:spPr>
          <a:xfrm>
            <a:off x="311700" y="445025"/>
            <a:ext cx="883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Results. Bias again</a:t>
            </a:r>
            <a:endParaRPr/>
          </a:p>
        </p:txBody>
      </p:sp>
      <p:sp>
        <p:nvSpPr>
          <p:cNvPr id="301" name="Google Shape;301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02" name="Google Shape;302;p42"/>
          <p:cNvSpPr txBox="1"/>
          <p:nvPr>
            <p:ph idx="1" type="body"/>
          </p:nvPr>
        </p:nvSpPr>
        <p:spPr>
          <a:xfrm>
            <a:off x="311700" y="1266025"/>
            <a:ext cx="3412500" cy="3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</a:t>
            </a:r>
            <a:r>
              <a:rPr baseline="30000" lang="ru" sz="2000"/>
              <a:t>T</a:t>
            </a:r>
            <a:r>
              <a:rPr lang="ru" sz="2000"/>
              <a:t> improves its convergence over time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But it also hurts the model generalizability.</a:t>
            </a:r>
            <a:endParaRPr sz="2000"/>
          </a:p>
        </p:txBody>
      </p:sp>
      <p:pic>
        <p:nvPicPr>
          <p:cNvPr id="303" name="Google Shape;30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2100" y="1495425"/>
            <a:ext cx="3467100" cy="5288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4" name="Google Shape;304;p42"/>
          <p:cNvSpPr txBox="1"/>
          <p:nvPr>
            <p:ph idx="1" type="body"/>
          </p:nvPr>
        </p:nvSpPr>
        <p:spPr>
          <a:xfrm>
            <a:off x="6247050" y="882225"/>
            <a:ext cx="17172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/>
              <a:t>General case</a:t>
            </a:r>
            <a:endParaRPr sz="2000"/>
          </a:p>
        </p:txBody>
      </p:sp>
      <p:pic>
        <p:nvPicPr>
          <p:cNvPr id="305" name="Google Shape;30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5920" y="2571750"/>
            <a:ext cx="2299468" cy="613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6" name="Google Shape;306;p42"/>
          <p:cNvSpPr txBox="1"/>
          <p:nvPr>
            <p:ph idx="1" type="body"/>
          </p:nvPr>
        </p:nvSpPr>
        <p:spPr>
          <a:xfrm>
            <a:off x="6399450" y="2034075"/>
            <a:ext cx="17172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/>
              <a:t>W</a:t>
            </a:r>
            <a:r>
              <a:rPr baseline="30000" lang="ru" sz="2000"/>
              <a:t>T</a:t>
            </a:r>
            <a:r>
              <a:rPr lang="ru" sz="2000"/>
              <a:t> case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Previously on MLBBQ</a:t>
            </a:r>
            <a:endParaRPr/>
          </a:p>
        </p:txBody>
      </p:sp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350" y="1119188"/>
            <a:ext cx="6591300" cy="36861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311700" y="445025"/>
            <a:ext cx="8775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Forward grad – a method to compute gradients</a:t>
            </a:r>
            <a:endParaRPr/>
          </a:p>
        </p:txBody>
      </p:sp>
      <p:sp>
        <p:nvSpPr>
          <p:cNvPr id="108" name="Google Shape;10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311700" y="3382175"/>
            <a:ext cx="8232600" cy="15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ru" sz="2400">
                <a:highlight>
                  <a:schemeClr val="lt1"/>
                </a:highlight>
              </a:rPr>
              <a:t>v</a:t>
            </a:r>
            <a:r>
              <a:rPr lang="ru" sz="2000"/>
              <a:t> is a random vector of </a:t>
            </a:r>
            <a:r>
              <a:rPr i="1" lang="ru" sz="2400">
                <a:highlight>
                  <a:schemeClr val="lt1"/>
                </a:highlight>
              </a:rPr>
              <a:t>n</a:t>
            </a:r>
            <a:r>
              <a:rPr lang="ru" sz="2000"/>
              <a:t> components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ru" sz="2400">
                <a:highlight>
                  <a:schemeClr val="lt1"/>
                </a:highlight>
              </a:rPr>
              <a:t>v</a:t>
            </a:r>
            <a:r>
              <a:rPr b="1" baseline="-25000" i="1" lang="ru" sz="2400">
                <a:highlight>
                  <a:schemeClr val="lt1"/>
                </a:highlight>
              </a:rPr>
              <a:t>i</a:t>
            </a:r>
            <a:r>
              <a:rPr lang="ru" sz="2700"/>
              <a:t> </a:t>
            </a:r>
            <a:r>
              <a:rPr lang="ru" sz="2000"/>
              <a:t>are randomly sampled from </a:t>
            </a:r>
            <a:endParaRPr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 sz="2000"/>
              <a:t>a distribution with </a:t>
            </a:r>
            <a:r>
              <a:rPr i="1" lang="ru" sz="2400">
                <a:highlight>
                  <a:schemeClr val="lt1"/>
                </a:highlight>
              </a:rPr>
              <a:t>0</a:t>
            </a:r>
            <a:r>
              <a:rPr lang="ru" sz="2000"/>
              <a:t> mean and </a:t>
            </a:r>
            <a:r>
              <a:rPr i="1" lang="ru" sz="2400">
                <a:highlight>
                  <a:schemeClr val="lt1"/>
                </a:highlight>
              </a:rPr>
              <a:t>1</a:t>
            </a:r>
            <a:r>
              <a:rPr lang="ru" sz="2000"/>
              <a:t> variance</a:t>
            </a:r>
            <a:endParaRPr sz="2000"/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1663"/>
            <a:ext cx="9143999" cy="20970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Automatic differentiation (AD) exists in 2 modes</a:t>
            </a:r>
            <a:endParaRPr/>
          </a:p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311700" y="1058225"/>
            <a:ext cx="3921600" cy="39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700"/>
              <a:t>Reverse mode - backpropagation</a:t>
            </a:r>
            <a:endParaRPr b="1"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computes vector-Jacobian product for the given </a:t>
            </a:r>
            <a:r>
              <a:rPr b="1" i="1" lang="ru" sz="1700"/>
              <a:t>v</a:t>
            </a:r>
            <a:br>
              <a:rPr b="1" i="1" lang="ru" sz="1700"/>
            </a:br>
            <a:br>
              <a:rPr b="1" i="1" lang="ru" sz="1700"/>
            </a:b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in ML error function typically returns a single scalar value</a:t>
            </a:r>
            <a:br>
              <a:rPr lang="ru" sz="1700"/>
            </a:br>
            <a:r>
              <a:rPr lang="ru" sz="1700"/>
              <a:t>→ we can calculate the whole gradient in a single pass</a:t>
            </a:r>
            <a:endParaRPr sz="1700"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4651750" y="1058225"/>
            <a:ext cx="3921600" cy="39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700"/>
              <a:t>Forward mode - F</a:t>
            </a:r>
            <a:r>
              <a:rPr b="1" lang="ru" sz="1700"/>
              <a:t>orward</a:t>
            </a:r>
            <a:r>
              <a:rPr b="1" lang="ru" sz="1700"/>
              <a:t> grad</a:t>
            </a:r>
            <a:endParaRPr b="1"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computes Jacobian-vector product for the given </a:t>
            </a:r>
            <a:r>
              <a:rPr b="1" i="1" lang="ru" sz="1700"/>
              <a:t>v</a:t>
            </a:r>
            <a:br>
              <a:rPr lang="ru" sz="1700"/>
            </a:br>
            <a:br>
              <a:rPr lang="ru" sz="1700"/>
            </a:b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single pass of forward AD is typically faster than a pass of reverse AD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but to compute the exact gradient, it needs to be repeated for every weight </a:t>
            </a:r>
            <a:r>
              <a:rPr i="1" lang="ru" sz="1700"/>
              <a:t>i</a:t>
            </a:r>
            <a:r>
              <a:rPr lang="ru" sz="1700"/>
              <a:t> using a different </a:t>
            </a:r>
            <a:r>
              <a:rPr b="1" i="1" lang="ru" sz="1700"/>
              <a:t>v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9313" y="2017725"/>
            <a:ext cx="775075" cy="72198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1150" y="2017725"/>
            <a:ext cx="828648" cy="8071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318" y="4377575"/>
            <a:ext cx="2353087" cy="7219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7" name="Google Shape;127;p19"/>
          <p:cNvSpPr txBox="1"/>
          <p:nvPr>
            <p:ph type="title"/>
          </p:nvPr>
        </p:nvSpPr>
        <p:spPr>
          <a:xfrm>
            <a:off x="311700" y="1402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Results. Forward grad is fast and efficient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4336"/>
            <a:ext cx="9144003" cy="388888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Issues</a:t>
            </a:r>
            <a:endParaRPr/>
          </a:p>
        </p:txBody>
      </p:sp>
      <p:sp>
        <p:nvSpPr>
          <p:cNvPr id="134" name="Google Shape;13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350" y="1119188"/>
            <a:ext cx="6591300" cy="36861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Issues</a:t>
            </a:r>
            <a:endParaRPr/>
          </a:p>
        </p:txBody>
      </p:sp>
      <p:sp>
        <p:nvSpPr>
          <p:cNvPr id="141" name="Google Shape;14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311700" y="1058225"/>
            <a:ext cx="3921600" cy="39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700"/>
              <a:t>Seems like nobody was able to reproduce these results.</a:t>
            </a:r>
            <a:endParaRPr b="1" sz="1700"/>
          </a:p>
          <a:p>
            <a:pPr indent="-336550" lvl="0" marL="457200" rtl="0" algn="just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usually </a:t>
            </a:r>
            <a:br>
              <a:rPr lang="ru" sz="1700"/>
            </a:br>
            <a:r>
              <a:rPr lang="ru" sz="1700"/>
              <a:t>forward</a:t>
            </a:r>
            <a:br>
              <a:rPr lang="ru" sz="1700"/>
            </a:br>
            <a:r>
              <a:rPr lang="ru" sz="1700"/>
              <a:t>grad is</a:t>
            </a:r>
            <a:br>
              <a:rPr lang="ru" sz="1700"/>
            </a:br>
            <a:r>
              <a:rPr lang="ru" sz="1700"/>
              <a:t>worse than</a:t>
            </a:r>
            <a:br>
              <a:rPr lang="ru" sz="1700"/>
            </a:br>
            <a:r>
              <a:rPr lang="ru" sz="1700"/>
              <a:t>backprop</a:t>
            </a:r>
            <a:endParaRPr sz="1700"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4651750" y="1058225"/>
            <a:ext cx="3921600" cy="39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700"/>
              <a:t>Theoretically it should be inefficient for neural networks (too many parameters).</a:t>
            </a:r>
            <a:endParaRPr b="1" sz="1700"/>
          </a:p>
          <a:p>
            <a:pPr indent="-336550" lvl="0" marL="457200" rtl="0" algn="just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the cosine similarity of the true gradient and the Forward grad acts as </a:t>
            </a:r>
            <a:r>
              <a:rPr i="1" lang="ru" sz="1700">
                <a:highlight>
                  <a:schemeClr val="lt1"/>
                </a:highlight>
              </a:rPr>
              <a:t>O(1/√N)</a:t>
            </a:r>
            <a:r>
              <a:rPr lang="ru" sz="1700"/>
              <a:t>, where </a:t>
            </a:r>
            <a:r>
              <a:rPr i="1" lang="ru" sz="1700">
                <a:highlight>
                  <a:schemeClr val="lt1"/>
                </a:highlight>
              </a:rPr>
              <a:t>N</a:t>
            </a:r>
            <a:r>
              <a:rPr lang="ru" sz="1700"/>
              <a:t> is the number of dimensions (weights)</a:t>
            </a:r>
            <a:endParaRPr sz="1700"/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ru" sz="1700"/>
              <a:t>effectively Forward grad is almost orthogonal to the true gradient when used in neural networks</a:t>
            </a:r>
            <a:endParaRPr sz="1700"/>
          </a:p>
        </p:txBody>
      </p:sp>
      <p:pic>
        <p:nvPicPr>
          <p:cNvPr id="144" name="Google Shape;144;p21"/>
          <p:cNvPicPr preferRelativeResize="0"/>
          <p:nvPr/>
        </p:nvPicPr>
        <p:blipFill rotWithShape="1">
          <a:blip r:embed="rId3">
            <a:alphaModFix/>
          </a:blip>
          <a:srcRect b="16798" l="25312" r="50000" t="0"/>
          <a:stretch/>
        </p:blipFill>
        <p:spPr>
          <a:xfrm>
            <a:off x="2047875" y="1726425"/>
            <a:ext cx="2257423" cy="3235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